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64" r:id="rId6"/>
    <p:sldId id="261" r:id="rId7"/>
    <p:sldId id="259" r:id="rId8"/>
    <p:sldId id="262" r:id="rId9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85" d="100"/>
          <a:sy n="85" d="100"/>
        </p:scale>
        <p:origin x="54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31C81A2-19D2-4ECA-A3B8-5B8EC449DF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5FB9820-583A-46B3-981E-07969CFA6B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592AAAD-9CDF-4746-9067-A142EB62F6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3E16B-3597-446C-A3BE-02886D9F2533}" type="datetimeFigureOut">
              <a:rPr lang="pt-BR" smtClean="0"/>
              <a:t>20/10/2024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233FF92-1AE5-47A4-989D-BC28971DFB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99AC804-7E43-44EF-AD69-3263B9188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69FCE-7638-4431-ABC6-3CAAFC46348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01626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E9B776E-4E4F-4C71-ABA9-0B5B1BC1F1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DE18269B-0312-43B2-B817-8123D2EC3C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631A182-DCAD-4075-96B5-053E8E44A0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3E16B-3597-446C-A3BE-02886D9F2533}" type="datetimeFigureOut">
              <a:rPr lang="pt-BR" smtClean="0"/>
              <a:t>20/10/2024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51AAD40-1CDA-40E8-A44C-3BB8D6EA9E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962476B-8EDF-437C-801F-1B05AC1E0D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69FCE-7638-4431-ABC6-3CAAFC46348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138779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B5A60854-4AFB-41C6-A655-6ADE07F02AF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3EA9999D-AE89-401B-91AC-C05AE3959A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3032A61-3F56-4711-9134-2062E9DC7E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3E16B-3597-446C-A3BE-02886D9F2533}" type="datetimeFigureOut">
              <a:rPr lang="pt-BR" smtClean="0"/>
              <a:t>20/10/2024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B666DA3-87BB-4D24-9A8B-2084E294E4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D3FA4A9-CDED-468D-8437-00312C0889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69FCE-7638-4431-ABC6-3CAAFC46348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753149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34A2B1-1F87-4E36-9EF8-CFEF5A0B18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D235102-9036-4376-929F-97F43E6BBD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88BDA06-A780-46F6-95EA-B9EB4EDB00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3E16B-3597-446C-A3BE-02886D9F2533}" type="datetimeFigureOut">
              <a:rPr lang="pt-BR" smtClean="0"/>
              <a:t>20/10/2024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30FB582-7503-431C-AE3D-018FA1B065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F224FFA-937A-405C-8FEC-558EB63EA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69FCE-7638-4431-ABC6-3CAAFC46348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770276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3E7B53-C6FD-4DF7-A11A-F4FFEFAF10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A1F3BBB-B9A4-4454-9EC8-32CEADE663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47F25A4-918E-4159-86C1-D83DD45A45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3E16B-3597-446C-A3BE-02886D9F2533}" type="datetimeFigureOut">
              <a:rPr lang="pt-BR" smtClean="0"/>
              <a:t>20/10/2024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1726C64-29C5-4BD0-B0D9-B1DA9CC517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D950FD0-7BC0-43D6-B10B-4970BED99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69FCE-7638-4431-ABC6-3CAAFC46348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487469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847B9E3-B665-4260-925A-A22350263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9C68EC6-AAD4-4484-AEA6-06E8AB7856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9CC20757-238C-4F20-BDF8-C115ABE0C8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43B0F72E-597A-4BC2-92C2-893B486CE0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3E16B-3597-446C-A3BE-02886D9F2533}" type="datetimeFigureOut">
              <a:rPr lang="pt-BR" smtClean="0"/>
              <a:t>20/10/2024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C945BA2-7EF3-40C2-B2D2-FC0612DF7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2DCAEAA3-6FA5-4C42-A368-19EFC6169B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69FCE-7638-4431-ABC6-3CAAFC46348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470791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F8358C-DBEB-48FD-A08C-32477A042C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39593E1-13BE-4F6A-8B79-A1735F2921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E30A3E12-5A67-456D-84DF-7DBF0E7C46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5244D11C-0139-447F-81FF-0CA791119A3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C41AE323-2ABA-4630-8D15-79323EC66A1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46AB17DE-9F95-49B0-961B-ADA240C5AC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3E16B-3597-446C-A3BE-02886D9F2533}" type="datetimeFigureOut">
              <a:rPr lang="pt-BR" smtClean="0"/>
              <a:t>20/10/2024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CF8735A6-7919-4C9C-9165-26FA117806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CED785C8-B4C1-4730-8970-509BEC0125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69FCE-7638-4431-ABC6-3CAAFC46348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928699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4C17A9-E828-487D-A6F4-A5058722C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C2F49B80-6C1F-48E3-B03D-67921000AA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3E16B-3597-446C-A3BE-02886D9F2533}" type="datetimeFigureOut">
              <a:rPr lang="pt-BR" smtClean="0"/>
              <a:t>20/10/2024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688A1D4A-4DC0-4965-85E5-1069AD438C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764F012-5424-462B-9169-A68C0D7A2A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69FCE-7638-4431-ABC6-3CAAFC46348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601802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968F923A-56DF-44E8-A995-57AB314A07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3E16B-3597-446C-A3BE-02886D9F2533}" type="datetimeFigureOut">
              <a:rPr lang="pt-BR" smtClean="0"/>
              <a:t>20/10/2024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06E47495-63E5-4636-978D-D37529A72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F6C83D1-6FAC-436A-8710-4ECA5DBD7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69FCE-7638-4431-ABC6-3CAAFC46348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953131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EBBF29-45D7-41AA-A820-1B83A1E7F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89FEBE5-4A04-4396-AD45-735932E3C8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7061C11A-1C0D-444F-97AF-563553BE35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B97FC55-CEB5-479B-ADCB-52A74B09BC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3E16B-3597-446C-A3BE-02886D9F2533}" type="datetimeFigureOut">
              <a:rPr lang="pt-BR" smtClean="0"/>
              <a:t>20/10/2024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406A4225-156F-4277-8205-D0154DDF8E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209B4D23-EC7E-4675-904A-2CEEE73F57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69FCE-7638-4431-ABC6-3CAAFC46348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553895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9754A9-FFE2-4697-8FA8-467F0898AD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6860B34C-A72E-4E65-A83E-1F1055AF18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D13BD5A-768B-45BD-A5AE-53A5DA3A1C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19E8EEF-E690-44A6-90B7-0253C9E0D7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3E16B-3597-446C-A3BE-02886D9F2533}" type="datetimeFigureOut">
              <a:rPr lang="pt-BR" smtClean="0"/>
              <a:t>20/10/2024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862478C7-17F5-4851-BC98-F62C515AF5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3564EF30-47FF-4D80-A344-048769DC1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69FCE-7638-4431-ABC6-3CAAFC46348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1616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86A081D7-9839-4E69-8B30-DADB011883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E3D502C-6E4F-42CB-9E88-1460C59016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8A75B23-F433-4A5F-A1B0-97D8C86A468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43E16B-3597-446C-A3BE-02886D9F2533}" type="datetimeFigureOut">
              <a:rPr lang="pt-BR" smtClean="0"/>
              <a:t>20/10/2024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3E3FB6B-9CC3-40FA-AE6C-D88F9CF275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100B793-419B-4496-B624-C95D990421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169FCE-7638-4431-ABC6-3CAAFC46348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01382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4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6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47BE96-3646-4CBC-BA00-613E5100ABE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D63D83E-0BEC-4CFC-BAD6-EECB81543C6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00DDCF1-D091-4B36-9E6A-4DE7228420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2" descr="Freudenberg - Staufen">
            <a:extLst>
              <a:ext uri="{FF2B5EF4-FFF2-40B4-BE49-F238E27FC236}">
                <a16:creationId xmlns:a16="http://schemas.microsoft.com/office/drawing/2014/main" id="{41103493-CB5A-4E3C-AC5D-3A39554A3C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9371" y="517104"/>
            <a:ext cx="4229266" cy="111844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Fatec SJC">
            <a:extLst>
              <a:ext uri="{FF2B5EF4-FFF2-40B4-BE49-F238E27FC236}">
                <a16:creationId xmlns:a16="http://schemas.microsoft.com/office/drawing/2014/main" id="{6A2A5309-5F58-47F8-955B-3D778A6E08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9785" y="613426"/>
            <a:ext cx="2433234" cy="98677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4D3C26B4-2583-4D11-A32F-7BC583DC3BCB}"/>
              </a:ext>
            </a:extLst>
          </p:cNvPr>
          <p:cNvSpPr txBox="1"/>
          <p:nvPr/>
        </p:nvSpPr>
        <p:spPr>
          <a:xfrm>
            <a:off x="2793999" y="2152651"/>
            <a:ext cx="66040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600" i="1" u="sng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Sprint 2</a:t>
            </a:r>
          </a:p>
          <a:p>
            <a:pPr algn="ctr"/>
            <a:endParaRPr lang="pt-BR" sz="6600" i="1" u="sng" dirty="0">
              <a:solidFill>
                <a:schemeClr val="accent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  <a:p>
            <a:pPr algn="ctr"/>
            <a:r>
              <a:rPr lang="pt-BR" sz="6600" b="1" i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Implementação </a:t>
            </a:r>
            <a:r>
              <a:rPr lang="pt-BR" sz="6600" b="1" i="1" dirty="0" err="1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Kanban</a:t>
            </a:r>
            <a:endParaRPr lang="pt-BR" sz="6600" b="1" i="1" dirty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7FB0135A-01A9-466D-AA5F-405E5F7A19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6843" y="301565"/>
            <a:ext cx="1538313" cy="1538313"/>
          </a:xfrm>
          <a:prstGeom prst="rect">
            <a:avLst/>
          </a:prstGeom>
          <a:solidFill>
            <a:schemeClr val="accent6">
              <a:lumMod val="50000"/>
            </a:schemeClr>
          </a:solidFill>
          <a:ln w="38100" cap="sq">
            <a:solidFill>
              <a:schemeClr val="accent6">
                <a:lumMod val="75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185143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A6AE88-F508-4F2B-8473-30D5D78B4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9A70E25-DA54-412C-9307-05B471CBD1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F9A5A42-60B2-4903-8A1F-A67FA9D918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4CFEFF53-A2ED-4EAF-9155-2C6BA89D91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647" t="21175" r="34571" b="22354"/>
          <a:stretch/>
        </p:blipFill>
        <p:spPr>
          <a:xfrm>
            <a:off x="1556051" y="1886532"/>
            <a:ext cx="1360455" cy="16325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0C203E19-33BA-44DE-8EFC-CEDD6010B92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562" t="21333" r="45653" b="16078"/>
          <a:stretch/>
        </p:blipFill>
        <p:spPr>
          <a:xfrm>
            <a:off x="4121980" y="1892826"/>
            <a:ext cx="1360455" cy="16325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1A794001-7FC6-4573-AEE5-27105F73593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7288" t="24941" r="33986" b="27284"/>
          <a:stretch/>
        </p:blipFill>
        <p:spPr>
          <a:xfrm>
            <a:off x="6742118" y="1863979"/>
            <a:ext cx="1391283" cy="16668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B4065C47-5761-4E9B-B9D5-82447B32F70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8857" t="23530" r="39084" b="37284"/>
          <a:stretch/>
        </p:blipFill>
        <p:spPr>
          <a:xfrm>
            <a:off x="9160447" y="1881549"/>
            <a:ext cx="1379249" cy="16550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20424D33-CE2D-4DD5-8BAF-E90086F32A2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6992" t="18353" r="35262" b="37284"/>
          <a:stretch/>
        </p:blipFill>
        <p:spPr>
          <a:xfrm>
            <a:off x="3015780" y="4566232"/>
            <a:ext cx="1389053" cy="17620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951CAE77-07F3-4144-A0E7-9D4F7B53E800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8758" t="19921" r="34870" b="39930"/>
          <a:stretch/>
        </p:blipFill>
        <p:spPr>
          <a:xfrm>
            <a:off x="5371639" y="4566233"/>
            <a:ext cx="1448717" cy="17605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15DC992C-5D69-4DE5-9662-A92FE3C59745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36798" t="23059" r="38791" b="27284"/>
          <a:stretch/>
        </p:blipFill>
        <p:spPr>
          <a:xfrm>
            <a:off x="7837743" y="4566232"/>
            <a:ext cx="1448716" cy="17605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3" name="CaixaDeTexto 22">
            <a:extLst>
              <a:ext uri="{FF2B5EF4-FFF2-40B4-BE49-F238E27FC236}">
                <a16:creationId xmlns:a16="http://schemas.microsoft.com/office/drawing/2014/main" id="{23718D95-5A13-43A6-8F13-A1672F00354D}"/>
              </a:ext>
            </a:extLst>
          </p:cNvPr>
          <p:cNvSpPr txBox="1"/>
          <p:nvPr/>
        </p:nvSpPr>
        <p:spPr>
          <a:xfrm>
            <a:off x="1074755" y="3612124"/>
            <a:ext cx="21838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i="1" u="sng" dirty="0" err="1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Product</a:t>
            </a:r>
            <a:r>
              <a:rPr lang="pt-BR" sz="2000" b="1" i="1" u="sng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 </a:t>
            </a:r>
            <a:r>
              <a:rPr lang="pt-BR" sz="2000" b="1" i="1" u="sng" dirty="0" err="1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Owner</a:t>
            </a:r>
            <a:endParaRPr lang="pt-BR" sz="2000" b="1" i="1" u="sng" dirty="0">
              <a:solidFill>
                <a:schemeClr val="accent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BA20FD15-5E6D-453B-AEE7-3820E3EC8EA5}"/>
              </a:ext>
            </a:extLst>
          </p:cNvPr>
          <p:cNvSpPr txBox="1"/>
          <p:nvPr/>
        </p:nvSpPr>
        <p:spPr>
          <a:xfrm>
            <a:off x="3710307" y="3598311"/>
            <a:ext cx="21838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i="1" u="sng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SCRUM MASTER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2E806A0E-0F7B-4023-9BC6-1CD1989FF33E}"/>
              </a:ext>
            </a:extLst>
          </p:cNvPr>
          <p:cNvSpPr txBox="1"/>
          <p:nvPr/>
        </p:nvSpPr>
        <p:spPr>
          <a:xfrm>
            <a:off x="6345859" y="3598311"/>
            <a:ext cx="218380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i="1" u="sng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SCRUM TEAM</a:t>
            </a:r>
          </a:p>
          <a:p>
            <a:pPr algn="ctr"/>
            <a:endParaRPr lang="pt-BR" sz="2000" b="1" i="1" u="sng" dirty="0">
              <a:solidFill>
                <a:schemeClr val="accent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  <a:p>
            <a:pPr algn="ctr"/>
            <a:endParaRPr lang="pt-BR" sz="2000" b="1" i="1" u="sng" dirty="0">
              <a:solidFill>
                <a:schemeClr val="accent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95D68DC2-FBAC-4949-B804-64F9D2CC695C}"/>
              </a:ext>
            </a:extLst>
          </p:cNvPr>
          <p:cNvSpPr txBox="1"/>
          <p:nvPr/>
        </p:nvSpPr>
        <p:spPr>
          <a:xfrm>
            <a:off x="8758171" y="3595183"/>
            <a:ext cx="218380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i="1" u="sng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SCRUM TEAM</a:t>
            </a:r>
          </a:p>
          <a:p>
            <a:pPr algn="ctr"/>
            <a:endParaRPr lang="pt-BR" sz="2000" b="1" i="1" u="sng" dirty="0">
              <a:solidFill>
                <a:schemeClr val="accent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  <a:p>
            <a:pPr algn="ctr"/>
            <a:endParaRPr lang="pt-BR" sz="2000" b="1" i="1" u="sng" dirty="0">
              <a:solidFill>
                <a:schemeClr val="accent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5B85D78A-AB22-4FEE-871A-441814638D70}"/>
              </a:ext>
            </a:extLst>
          </p:cNvPr>
          <p:cNvSpPr txBox="1"/>
          <p:nvPr/>
        </p:nvSpPr>
        <p:spPr>
          <a:xfrm>
            <a:off x="2505435" y="6396335"/>
            <a:ext cx="218380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i="1" u="sng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SCRUM TEAM</a:t>
            </a:r>
          </a:p>
          <a:p>
            <a:pPr algn="ctr"/>
            <a:endParaRPr lang="pt-BR" sz="2000" b="1" i="1" u="sng" dirty="0">
              <a:solidFill>
                <a:schemeClr val="accent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  <a:p>
            <a:pPr algn="ctr"/>
            <a:endParaRPr lang="pt-BR" sz="2000" b="1" i="1" u="sng" dirty="0">
              <a:solidFill>
                <a:schemeClr val="accent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4A27AA26-2F40-4F1A-9554-5FEE5F0466C0}"/>
              </a:ext>
            </a:extLst>
          </p:cNvPr>
          <p:cNvSpPr txBox="1"/>
          <p:nvPr/>
        </p:nvSpPr>
        <p:spPr>
          <a:xfrm>
            <a:off x="5004098" y="6396335"/>
            <a:ext cx="218380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i="1" u="sng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SCRUM TEAM</a:t>
            </a:r>
          </a:p>
          <a:p>
            <a:pPr algn="ctr"/>
            <a:endParaRPr lang="pt-BR" sz="2000" b="1" i="1" u="sng" dirty="0">
              <a:solidFill>
                <a:schemeClr val="accent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  <a:p>
            <a:pPr algn="ctr"/>
            <a:endParaRPr lang="pt-BR" sz="2000" b="1" i="1" u="sng" dirty="0">
              <a:solidFill>
                <a:schemeClr val="accent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B212A4E1-2D23-476B-AB76-71B8F81F72C8}"/>
              </a:ext>
            </a:extLst>
          </p:cNvPr>
          <p:cNvSpPr txBox="1"/>
          <p:nvPr/>
        </p:nvSpPr>
        <p:spPr>
          <a:xfrm>
            <a:off x="7470200" y="6396335"/>
            <a:ext cx="218380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i="1" u="sng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SCRUM TEAM</a:t>
            </a:r>
          </a:p>
          <a:p>
            <a:pPr algn="ctr"/>
            <a:endParaRPr lang="pt-BR" sz="2000" b="1" i="1" u="sng" dirty="0">
              <a:solidFill>
                <a:schemeClr val="accent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  <a:p>
            <a:pPr algn="ctr"/>
            <a:endParaRPr lang="pt-BR" sz="2000" b="1" i="1" u="sng" dirty="0">
              <a:solidFill>
                <a:schemeClr val="accent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pic>
        <p:nvPicPr>
          <p:cNvPr id="31" name="Imagem 30">
            <a:extLst>
              <a:ext uri="{FF2B5EF4-FFF2-40B4-BE49-F238E27FC236}">
                <a16:creationId xmlns:a16="http://schemas.microsoft.com/office/drawing/2014/main" id="{58F87670-BC6E-43EB-8126-12D4ED53D76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9430" y="142715"/>
            <a:ext cx="1593134" cy="1593134"/>
          </a:xfrm>
          <a:prstGeom prst="rect">
            <a:avLst/>
          </a:prstGeom>
          <a:solidFill>
            <a:schemeClr val="accent6">
              <a:lumMod val="50000"/>
            </a:schemeClr>
          </a:solidFill>
          <a:ln w="38100" cap="sq">
            <a:solidFill>
              <a:schemeClr val="accent6">
                <a:lumMod val="75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124127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B2F3FE7-5594-4990-B16A-08E44A7A1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2082719-A187-414B-B862-8667B4A0B0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786DDFE-4B48-466D-A6BB-ACC863B67D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DFA03F8E-8C91-43FB-8C05-DDC903615E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952" y="2536265"/>
            <a:ext cx="11196919" cy="3108169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2E1BE1C8-02A7-419F-A9E8-61667C207B48}"/>
              </a:ext>
            </a:extLst>
          </p:cNvPr>
          <p:cNvSpPr txBox="1"/>
          <p:nvPr/>
        </p:nvSpPr>
        <p:spPr>
          <a:xfrm>
            <a:off x="2588000" y="121028"/>
            <a:ext cx="701599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800" i="1" u="sng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MATRIZ DE REPONSABILIDADE</a:t>
            </a:r>
          </a:p>
        </p:txBody>
      </p:sp>
    </p:spTree>
    <p:extLst>
      <p:ext uri="{BB962C8B-B14F-4D97-AF65-F5344CB8AC3E}">
        <p14:creationId xmlns:p14="http://schemas.microsoft.com/office/powerpoint/2010/main" val="42571213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8F48B8-7A51-4C55-91F2-2BC4B3169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137458E-E096-430B-B7A3-BE910147D8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0ABB5EB-200B-42D0-A7B2-37D5493E3E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36A184EC-872D-4C93-B496-507A29D282E5}"/>
              </a:ext>
            </a:extLst>
          </p:cNvPr>
          <p:cNvSpPr/>
          <p:nvPr/>
        </p:nvSpPr>
        <p:spPr>
          <a:xfrm>
            <a:off x="2288792" y="1985357"/>
            <a:ext cx="7614407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pt-BR" sz="1600" dirty="0">
                <a:latin typeface="Impact" panose="020B0806030902050204" pitchFamily="34" charset="0"/>
              </a:rPr>
              <a:t>Visualização do Trabalho: As tarefas são representadas em um quadro, geralmente dividido em colunas que representam diferentes etapas do processo (como "A Fazer", "Em Progresso", "Concluído"). Isso permite que todos na equipe vejam o estado atual do trabalho.</a:t>
            </a:r>
          </a:p>
          <a:p>
            <a:endParaRPr lang="pt-BR" sz="1600" dirty="0">
              <a:latin typeface="Impact" panose="020B080603090205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pt-BR" sz="1600" dirty="0">
                <a:latin typeface="Impact" panose="020B0806030902050204" pitchFamily="34" charset="0"/>
              </a:rPr>
              <a:t> Limitação de Trabalho em Progresso (WIP): Para evitar sobrecarga, o </a:t>
            </a:r>
            <a:r>
              <a:rPr lang="pt-BR" sz="1600" dirty="0" err="1">
                <a:latin typeface="Impact" panose="020B0806030902050204" pitchFamily="34" charset="0"/>
              </a:rPr>
              <a:t>Kanban</a:t>
            </a:r>
            <a:r>
              <a:rPr lang="pt-BR" sz="1600" dirty="0">
                <a:latin typeface="Impact" panose="020B0806030902050204" pitchFamily="34" charset="0"/>
              </a:rPr>
              <a:t> estabelece limites sobre quantas tarefas podem estar em cada coluna ao mesmo tempo. Isso ajuda a identificar gargalos e melhora o foco na conclusão de tarefas.</a:t>
            </a:r>
          </a:p>
          <a:p>
            <a:endParaRPr lang="pt-BR" sz="1600" dirty="0">
              <a:latin typeface="Impact" panose="020B080603090205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pt-BR" sz="1600" dirty="0">
                <a:latin typeface="Impact" panose="020B0806030902050204" pitchFamily="34" charset="0"/>
              </a:rPr>
              <a:t>Fluxo Contínuo: O objetivo é promover um fluxo contínuo de trabalho, onde as tarefas são puxadas para a próxima etapa assim que há capacidade disponível, em vez de serem empurradas para frente.</a:t>
            </a:r>
          </a:p>
          <a:p>
            <a:endParaRPr lang="pt-BR" sz="1600" dirty="0">
              <a:latin typeface="Impact" panose="020B080603090205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pt-BR" sz="1600" dirty="0">
                <a:latin typeface="Impact" panose="020B0806030902050204" pitchFamily="34" charset="0"/>
              </a:rPr>
              <a:t>Feedback e Melhoria Contínua: O </a:t>
            </a:r>
            <a:r>
              <a:rPr lang="pt-BR" sz="1600" dirty="0" err="1">
                <a:latin typeface="Impact" panose="020B0806030902050204" pitchFamily="34" charset="0"/>
              </a:rPr>
              <a:t>Kanban</a:t>
            </a:r>
            <a:r>
              <a:rPr lang="pt-BR" sz="1600" dirty="0">
                <a:latin typeface="Impact" panose="020B0806030902050204" pitchFamily="34" charset="0"/>
              </a:rPr>
              <a:t> incentiva a realização de reuniões regulares para revisar o progresso e identificar áreas de melhoria, promovendo um ciclo de aprendizado contínuo.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06ADED7-5F6A-47D1-BA86-4E47CC9ED89E}"/>
              </a:ext>
            </a:extLst>
          </p:cNvPr>
          <p:cNvSpPr txBox="1"/>
          <p:nvPr/>
        </p:nvSpPr>
        <p:spPr>
          <a:xfrm>
            <a:off x="1927412" y="121028"/>
            <a:ext cx="784411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800" i="1" u="sng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PRINCÍPIOS DE FUNCIONAMENTO DE UM KANBAN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66476524-3B31-41AA-ADB4-C13AE09396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0019" y="176920"/>
            <a:ext cx="1701972" cy="1701972"/>
          </a:xfrm>
          <a:prstGeom prst="rect">
            <a:avLst/>
          </a:prstGeom>
          <a:solidFill>
            <a:schemeClr val="accent6">
              <a:lumMod val="50000"/>
            </a:schemeClr>
          </a:solidFill>
          <a:ln w="38100" cap="sq">
            <a:solidFill>
              <a:schemeClr val="accent6">
                <a:lumMod val="75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472227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8F48B8-7A51-4C55-91F2-2BC4B3169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137458E-E096-430B-B7A3-BE910147D8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0ABB5EB-200B-42D0-A7B2-37D5493E3E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103DE204-C441-4CAD-8AAD-02923049FDE1}"/>
              </a:ext>
            </a:extLst>
          </p:cNvPr>
          <p:cNvSpPr/>
          <p:nvPr/>
        </p:nvSpPr>
        <p:spPr>
          <a:xfrm>
            <a:off x="1347830" y="2197327"/>
            <a:ext cx="6096000" cy="452431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pt-BR" sz="1600" i="1" dirty="0">
                <a:latin typeface="Impact" panose="020B0806030902050204" pitchFamily="34" charset="0"/>
              </a:rPr>
              <a:t>As cores no </a:t>
            </a:r>
            <a:r>
              <a:rPr lang="pt-BR" sz="1600" i="1" dirty="0" err="1">
                <a:latin typeface="Impact" panose="020B0806030902050204" pitchFamily="34" charset="0"/>
              </a:rPr>
              <a:t>Kanban</a:t>
            </a:r>
            <a:r>
              <a:rPr lang="pt-BR" sz="1600" i="1" dirty="0">
                <a:latin typeface="Impact" panose="020B0806030902050204" pitchFamily="34" charset="0"/>
              </a:rPr>
              <a:t> são usadas para categorizar e priorizar tarefas. Aqui estão alguns exemplos de como as cores podem ser aplicadas: </a:t>
            </a:r>
          </a:p>
          <a:p>
            <a:endParaRPr lang="pt-BR" sz="1600" dirty="0">
              <a:latin typeface="Impact" panose="020B080603090205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pt-BR" sz="1600" dirty="0">
                <a:latin typeface="Impact" panose="020B0806030902050204" pitchFamily="34" charset="0"/>
              </a:rPr>
              <a:t> Prioridade: Tarefas podem ser coloridas de acordo com sua prioridade (por exemplo, vermelho para alta prioridade, amarelo para média e verde para baixa).  </a:t>
            </a:r>
          </a:p>
          <a:p>
            <a:endParaRPr lang="pt-BR" sz="1600" dirty="0">
              <a:latin typeface="Impact" panose="020B080603090205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pt-BR" sz="1600" dirty="0">
                <a:latin typeface="Impact" panose="020B0806030902050204" pitchFamily="34" charset="0"/>
              </a:rPr>
              <a:t>Tipo de Tarefa: Diferentes cores podem representar tipos de tarefas como na aplicação utilizada na fábrica que são as mantas, os cortes e as especificações do material. Assim, facilitando a identificação rápida do que está sendo trabalhado.</a:t>
            </a:r>
          </a:p>
          <a:p>
            <a:endParaRPr lang="pt-BR" sz="1600" dirty="0">
              <a:latin typeface="Impact" panose="020B080603090205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pt-BR" sz="1600" dirty="0">
                <a:latin typeface="Impact" panose="020B0806030902050204" pitchFamily="34" charset="0"/>
              </a:rPr>
              <a:t>Status: Algumas equipes usam cores para indicar o status das tarefas (por exemplo, verde para concluído, amarelo para em revisão, vermelho para bloqueado). Usar cores de forma estratégica no </a:t>
            </a:r>
            <a:r>
              <a:rPr lang="pt-BR" sz="1600" dirty="0" err="1">
                <a:latin typeface="Impact" panose="020B0806030902050204" pitchFamily="34" charset="0"/>
              </a:rPr>
              <a:t>Kanban</a:t>
            </a:r>
            <a:r>
              <a:rPr lang="pt-BR" sz="1600" dirty="0">
                <a:latin typeface="Impact" panose="020B0806030902050204" pitchFamily="34" charset="0"/>
              </a:rPr>
              <a:t> ajuda a aumentar a clareza e a comunicação dentro da equipe, tornando o quadro mais intuitivo e fácil de entender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66628039-AA53-4D2C-BA09-6DA404A0B653}"/>
              </a:ext>
            </a:extLst>
          </p:cNvPr>
          <p:cNvSpPr txBox="1"/>
          <p:nvPr/>
        </p:nvSpPr>
        <p:spPr>
          <a:xfrm>
            <a:off x="2273415" y="150743"/>
            <a:ext cx="424482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i="1" u="sng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USO DE CORES NO KANBAN</a:t>
            </a:r>
          </a:p>
        </p:txBody>
      </p:sp>
      <p:pic>
        <p:nvPicPr>
          <p:cNvPr id="1026" name="Picture 2" descr="Guia prático para o dimensionamento de Kanban para produto acabado">
            <a:extLst>
              <a:ext uri="{FF2B5EF4-FFF2-40B4-BE49-F238E27FC236}">
                <a16:creationId xmlns:a16="http://schemas.microsoft.com/office/drawing/2014/main" id="{1240A188-6CA4-45E1-9119-B423365FE8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11" r="11488"/>
          <a:stretch/>
        </p:blipFill>
        <p:spPr bwMode="auto">
          <a:xfrm>
            <a:off x="7587290" y="1938795"/>
            <a:ext cx="4276140" cy="2974088"/>
          </a:xfrm>
          <a:prstGeom prst="rect">
            <a:avLst/>
          </a:prstGeom>
          <a:solidFill>
            <a:schemeClr val="bg1"/>
          </a:solidFill>
          <a:ln w="88900" cap="sq">
            <a:solidFill>
              <a:schemeClr val="accent1">
                <a:lumMod val="50000"/>
              </a:schemeClr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EB91D279-08EA-41C8-8835-4ADD32BD54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6522" y="176920"/>
            <a:ext cx="1513768" cy="1513768"/>
          </a:xfrm>
          <a:prstGeom prst="rect">
            <a:avLst/>
          </a:prstGeom>
          <a:solidFill>
            <a:schemeClr val="accent6">
              <a:lumMod val="50000"/>
            </a:schemeClr>
          </a:solidFill>
          <a:ln w="38100" cap="sq">
            <a:solidFill>
              <a:schemeClr val="accent6">
                <a:lumMod val="75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498209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58416C68-C5F6-4789-912D-006B2E44DF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WhatsApp Video 2024-10-18 at 08.42.37">
            <a:hlinkClick r:id="" action="ppaction://media"/>
            <a:extLst>
              <a:ext uri="{FF2B5EF4-FFF2-40B4-BE49-F238E27FC236}">
                <a16:creationId xmlns:a16="http://schemas.microsoft.com/office/drawing/2014/main" id="{D6B60BE4-7E03-49D3-A065-531ACFE31E12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855204" y="3429000"/>
            <a:ext cx="3682768" cy="297306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7ACC10F0-FD4F-48F9-9017-FCA7CC622A3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4346" t="13313" r="9874" b="4485"/>
          <a:stretch/>
        </p:blipFill>
        <p:spPr>
          <a:xfrm>
            <a:off x="420848" y="3429000"/>
            <a:ext cx="5159229" cy="29730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0181AB47-78F5-45AB-B6C9-5C01624E346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9369" t="16371" r="29140" b="16351"/>
          <a:stretch/>
        </p:blipFill>
        <p:spPr>
          <a:xfrm>
            <a:off x="6855203" y="227968"/>
            <a:ext cx="3682768" cy="29730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BA376AC7-4259-4810-B1DD-5F5676D055C3}"/>
              </a:ext>
            </a:extLst>
          </p:cNvPr>
          <p:cNvSpPr txBox="1"/>
          <p:nvPr/>
        </p:nvSpPr>
        <p:spPr>
          <a:xfrm>
            <a:off x="1996580" y="578840"/>
            <a:ext cx="403510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000" i="1" u="sng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CROQUI DO RACK</a:t>
            </a: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2BD72666-3871-49E7-BB7E-5EDB15BDE74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304" y="151753"/>
            <a:ext cx="1701972" cy="1701972"/>
          </a:xfrm>
          <a:prstGeom prst="rect">
            <a:avLst/>
          </a:prstGeom>
          <a:solidFill>
            <a:schemeClr val="accent6">
              <a:lumMod val="50000"/>
            </a:schemeClr>
          </a:solidFill>
          <a:ln w="38100" cap="sq">
            <a:solidFill>
              <a:schemeClr val="accent6">
                <a:lumMod val="75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77334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32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D8FA10B3-AE68-44E9-87E1-DA8199CEB2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50149E56-1792-33F6-5F5C-9B1359CADB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785" y="2305330"/>
            <a:ext cx="6848475" cy="3305175"/>
          </a:xfr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3E63A004-AB04-3456-5AAC-F295757BFB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0019" y="176920"/>
            <a:ext cx="1701972" cy="1701972"/>
          </a:xfrm>
          <a:prstGeom prst="rect">
            <a:avLst/>
          </a:prstGeom>
          <a:solidFill>
            <a:schemeClr val="accent6">
              <a:lumMod val="50000"/>
            </a:schemeClr>
          </a:solidFill>
          <a:ln w="38100" cap="sq">
            <a:solidFill>
              <a:schemeClr val="accent6">
                <a:lumMod val="75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ítulo 5">
            <a:extLst>
              <a:ext uri="{FF2B5EF4-FFF2-40B4-BE49-F238E27FC236}">
                <a16:creationId xmlns:a16="http://schemas.microsoft.com/office/drawing/2014/main" id="{F168BCE3-28A6-45F9-8496-92BB82FFCD9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566241"/>
            <a:ext cx="10515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000" i="1" u="sng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BREVE ORÇAMENTO</a:t>
            </a:r>
          </a:p>
        </p:txBody>
      </p:sp>
    </p:spTree>
    <p:extLst>
      <p:ext uri="{BB962C8B-B14F-4D97-AF65-F5344CB8AC3E}">
        <p14:creationId xmlns:p14="http://schemas.microsoft.com/office/powerpoint/2010/main" val="29584482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383F9D-26EF-4CFA-A37E-D350500FE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D07C3E6-205B-4430-B003-DA2F0AAEE4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80757F6-0C4A-447C-91E6-CD000EA220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182A2FC5-BFA6-46EC-B91C-8FFE44F2C52C}"/>
              </a:ext>
            </a:extLst>
          </p:cNvPr>
          <p:cNvSpPr txBox="1"/>
          <p:nvPr/>
        </p:nvSpPr>
        <p:spPr>
          <a:xfrm>
            <a:off x="3708839" y="435405"/>
            <a:ext cx="556963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000" i="1" u="sng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CONCLUSÃO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48C5222F-6D75-4D79-98C2-95955BD5D60C}"/>
              </a:ext>
            </a:extLst>
          </p:cNvPr>
          <p:cNvSpPr txBox="1"/>
          <p:nvPr/>
        </p:nvSpPr>
        <p:spPr>
          <a:xfrm>
            <a:off x="2277035" y="1690688"/>
            <a:ext cx="781722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Após todo esse material apresentado, chegamos a conclusão que no momento a melhor sugestão de solução para a redução de estoque das bobinas seria a implementação de um KANBAN, onde as bobinas seriam alocadas em locais pré definidos e de uso continuo, para que sua troca fosse realizada apenas após o termino do mesmo, cremos que com a reorganização e inserção do KANBAN, conseguiríamos ter uma grande baixa nos estoques dos rolos de mantas, salientando que por existirem vários PN’S e tamanhos de rolos, um rack com os tipos de rolos a serem utilizados agregaria para um melhor controle visual e numérico.</a:t>
            </a:r>
          </a:p>
        </p:txBody>
      </p:sp>
    </p:spTree>
    <p:extLst>
      <p:ext uri="{BB962C8B-B14F-4D97-AF65-F5344CB8AC3E}">
        <p14:creationId xmlns:p14="http://schemas.microsoft.com/office/powerpoint/2010/main" val="102231171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</TotalTime>
  <Words>457</Words>
  <Application>Microsoft Office PowerPoint</Application>
  <PresentationFormat>Widescreen</PresentationFormat>
  <Paragraphs>31</Paragraphs>
  <Slides>8</Slides>
  <Notes>0</Notes>
  <HiddenSlides>0</HiddenSlides>
  <MMClips>1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8</vt:i4>
      </vt:variant>
    </vt:vector>
  </HeadingPairs>
  <TitlesOfParts>
    <vt:vector size="14" baseType="lpstr">
      <vt:lpstr>Arial</vt:lpstr>
      <vt:lpstr>Calibri</vt:lpstr>
      <vt:lpstr>Calibri Light</vt:lpstr>
      <vt:lpstr>Impact</vt:lpstr>
      <vt:lpstr>Wingdings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BREVE ORÇAMENTO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Fatec</dc:creator>
  <cp:lastModifiedBy>Luan</cp:lastModifiedBy>
  <cp:revision>16</cp:revision>
  <dcterms:created xsi:type="dcterms:W3CDTF">2024-10-18T00:12:00Z</dcterms:created>
  <dcterms:modified xsi:type="dcterms:W3CDTF">2024-10-20T15:57:40Z</dcterms:modified>
</cp:coreProperties>
</file>